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88" r:id="rId3"/>
    <p:sldId id="290" r:id="rId4"/>
    <p:sldId id="289" r:id="rId5"/>
    <p:sldId id="313" r:id="rId6"/>
    <p:sldId id="314" r:id="rId7"/>
    <p:sldId id="257" r:id="rId8"/>
    <p:sldId id="259" r:id="rId9"/>
    <p:sldId id="316" r:id="rId10"/>
    <p:sldId id="317" r:id="rId11"/>
    <p:sldId id="319" r:id="rId12"/>
    <p:sldId id="320" r:id="rId13"/>
    <p:sldId id="291" r:id="rId14"/>
    <p:sldId id="294" r:id="rId15"/>
    <p:sldId id="258" r:id="rId16"/>
    <p:sldId id="295" r:id="rId17"/>
    <p:sldId id="284" r:id="rId18"/>
    <p:sldId id="298" r:id="rId19"/>
    <p:sldId id="285" r:id="rId20"/>
    <p:sldId id="296" r:id="rId21"/>
    <p:sldId id="304" r:id="rId22"/>
    <p:sldId id="300" r:id="rId23"/>
    <p:sldId id="292" r:id="rId24"/>
    <p:sldId id="318"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82583" autoAdjust="0"/>
  </p:normalViewPr>
  <p:slideViewPr>
    <p:cSldViewPr showGuides="1">
      <p:cViewPr varScale="1">
        <p:scale>
          <a:sx n="72" d="100"/>
          <a:sy n="72" d="100"/>
        </p:scale>
        <p:origin x="40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5</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contingency table or error matrix</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11</a:t>
            </a:fld>
            <a:endParaRPr lang="en-US"/>
          </a:p>
        </p:txBody>
      </p:sp>
    </p:spTree>
    <p:extLst>
      <p:ext uri="{BB962C8B-B14F-4D97-AF65-F5344CB8AC3E}">
        <p14:creationId xmlns:p14="http://schemas.microsoft.com/office/powerpoint/2010/main" val="272682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how often are real features</a:t>
            </a:r>
            <a:r>
              <a:rPr lang="en-US" baseline="0" dirty="0" smtClean="0"/>
              <a:t> in the field correctly shown on the map? (1-omission)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 (1-commission)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If you omit something from</a:t>
            </a:r>
            <a:r>
              <a:rPr lang="en-US" baseline="0" dirty="0" smtClean="0"/>
              <a:t> the correct category, you commit it to an incorrect category.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12</a:t>
            </a:fld>
            <a:endParaRPr lang="en-US"/>
          </a:p>
        </p:txBody>
      </p:sp>
    </p:spTree>
    <p:extLst>
      <p:ext uri="{BB962C8B-B14F-4D97-AF65-F5344CB8AC3E}">
        <p14:creationId xmlns:p14="http://schemas.microsoft.com/office/powerpoint/2010/main" val="345146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15</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IncMSE</a:t>
            </a:r>
            <a:r>
              <a:rPr lang="en-US" sz="1200" b="0" i="0" u="none" strike="noStrike" kern="1200" baseline="0" dirty="0" smtClean="0">
                <a:solidFill>
                  <a:schemeClr val="tx1"/>
                </a:solidFill>
                <a:latin typeface="+mn-lt"/>
                <a:ea typeface="+mn-ea"/>
                <a:cs typeface="+mn-cs"/>
              </a:rPr>
              <a:t> is the difference between the prediction errors averaged over all trees, normalized by the standard deviation of the differences. </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IncNodePurity</a:t>
            </a:r>
            <a:r>
              <a:rPr lang="en-US" sz="1200" b="0" i="0" u="none" strike="noStrike" kern="1200" baseline="0" dirty="0" smtClean="0">
                <a:solidFill>
                  <a:schemeClr val="tx1"/>
                </a:solidFill>
                <a:latin typeface="+mn-lt"/>
                <a:ea typeface="+mn-ea"/>
                <a:cs typeface="+mn-cs"/>
              </a:rPr>
              <a:t> is measured by residual sum of squares as the total decrease in node impurities as a result of splitting on a given variable, averaged over all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17</a:t>
            </a:fld>
            <a:endParaRPr lang="en-US"/>
          </a:p>
        </p:txBody>
      </p:sp>
    </p:spTree>
    <p:extLst>
      <p:ext uri="{BB962C8B-B14F-4D97-AF65-F5344CB8AC3E}">
        <p14:creationId xmlns:p14="http://schemas.microsoft.com/office/powerpoint/2010/main" val="104306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3/8/2016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3/8/2016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Matrix</a:t>
            </a:r>
            <a:endParaRPr lang="en-US" dirty="0"/>
          </a:p>
        </p:txBody>
      </p:sp>
      <p:sp>
        <p:nvSpPr>
          <p:cNvPr id="3" name="Content Placeholder 2"/>
          <p:cNvSpPr>
            <a:spLocks noGrp="1"/>
          </p:cNvSpPr>
          <p:nvPr>
            <p:ph idx="1"/>
          </p:nvPr>
        </p:nvSpPr>
        <p:spPr>
          <a:xfrm>
            <a:off x="946404" y="1828801"/>
            <a:ext cx="6902196" cy="5029199"/>
          </a:xfrm>
        </p:spPr>
        <p:txBody>
          <a:bodyPr>
            <a:normAutofit lnSpcReduction="10000"/>
          </a:bodyPr>
          <a:lstStyle/>
          <a:p>
            <a:pPr marL="0" indent="0">
              <a:buNone/>
            </a:pPr>
            <a:r>
              <a:rPr lang="en-US" sz="2400" b="1" u="sng" dirty="0"/>
              <a:t>Producer’s </a:t>
            </a:r>
            <a:r>
              <a:rPr lang="en-US" sz="2400" b="1" u="sng" dirty="0" smtClean="0"/>
              <a:t>accuracy</a:t>
            </a:r>
          </a:p>
          <a:p>
            <a:pPr marL="0" indent="0">
              <a:spcBef>
                <a:spcPts val="600"/>
              </a:spcBef>
              <a:buNone/>
            </a:pPr>
            <a:r>
              <a:rPr lang="en-US" sz="2000" dirty="0"/>
              <a:t>T</a:t>
            </a:r>
            <a:r>
              <a:rPr lang="en-US" sz="2000" dirty="0" smtClean="0"/>
              <a:t>he </a:t>
            </a:r>
            <a:r>
              <a:rPr lang="en-US" sz="2000" dirty="0"/>
              <a:t>probability of a </a:t>
            </a:r>
            <a:r>
              <a:rPr lang="en-US" sz="2000" dirty="0" smtClean="0"/>
              <a:t>reference pixel </a:t>
            </a:r>
            <a:r>
              <a:rPr lang="en-US" sz="2000" dirty="0"/>
              <a:t>being correctly </a:t>
            </a:r>
            <a:r>
              <a:rPr lang="en-US" sz="2000" dirty="0" smtClean="0"/>
              <a:t>classified. </a:t>
            </a:r>
          </a:p>
          <a:p>
            <a:pPr>
              <a:spcBef>
                <a:spcPts val="600"/>
              </a:spcBef>
            </a:pPr>
            <a:r>
              <a:rPr lang="en-US" sz="1900" dirty="0" smtClean="0"/>
              <a:t>Omission error – samples are omitted from the correct class</a:t>
            </a:r>
          </a:p>
          <a:p>
            <a:pPr marL="0" indent="0">
              <a:buNone/>
            </a:pPr>
            <a:r>
              <a:rPr lang="en-US" sz="2400" b="1" u="sng" dirty="0" smtClean="0"/>
              <a:t>User’s accuracy</a:t>
            </a:r>
          </a:p>
          <a:p>
            <a:pPr marL="0" indent="0">
              <a:spcBef>
                <a:spcPts val="600"/>
              </a:spcBef>
              <a:buNone/>
            </a:pPr>
            <a:r>
              <a:rPr lang="en-US" sz="2000" dirty="0" smtClean="0"/>
              <a:t>The </a:t>
            </a:r>
            <a:r>
              <a:rPr lang="en-US" sz="2000" dirty="0"/>
              <a:t>probability that a pixel classified on the map represents </a:t>
            </a:r>
            <a:r>
              <a:rPr lang="en-US" sz="2000" dirty="0" smtClean="0"/>
              <a:t>that category on the ground.</a:t>
            </a:r>
            <a:endParaRPr lang="en-US" sz="2000" dirty="0"/>
          </a:p>
          <a:p>
            <a:pPr>
              <a:spcBef>
                <a:spcPts val="600"/>
              </a:spcBef>
            </a:pPr>
            <a:r>
              <a:rPr lang="en-US" sz="1900" dirty="0" smtClean="0"/>
              <a:t>Commission error – samples are added to the incorrect class</a:t>
            </a:r>
            <a:endParaRPr lang="en-US" sz="1900" dirty="0"/>
          </a:p>
          <a:p>
            <a:pPr marL="0" indent="0">
              <a:spcBef>
                <a:spcPts val="600"/>
              </a:spcBef>
              <a:buNone/>
            </a:pPr>
            <a:r>
              <a:rPr lang="en-US" sz="2400" b="1" u="sng" dirty="0"/>
              <a:t>Overall </a:t>
            </a:r>
            <a:r>
              <a:rPr lang="en-US" sz="2400" b="1" u="sng" dirty="0" smtClean="0"/>
              <a:t>accuracy</a:t>
            </a:r>
            <a:endParaRPr lang="en-US" b="1" dirty="0"/>
          </a:p>
          <a:p>
            <a:pPr marL="0" indent="0">
              <a:spcBef>
                <a:spcPts val="600"/>
              </a:spcBef>
              <a:spcAft>
                <a:spcPts val="600"/>
              </a:spcAft>
              <a:buNone/>
            </a:pPr>
            <a:r>
              <a:rPr lang="en-US" sz="2000" dirty="0" smtClean="0"/>
              <a:t>Computed by </a:t>
            </a:r>
            <a:r>
              <a:rPr lang="en-US" sz="2000" dirty="0"/>
              <a:t>dividing the total correct (i.e., the sum of the major diagonal</a:t>
            </a:r>
            <a:r>
              <a:rPr lang="en-US" sz="2000" dirty="0" smtClean="0"/>
              <a:t>) by </a:t>
            </a:r>
            <a:r>
              <a:rPr lang="en-US" sz="2000" dirty="0"/>
              <a:t>the total number of pixels in the error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5" name="TextBox 4"/>
          <p:cNvSpPr txBox="1"/>
          <p:nvPr/>
        </p:nvSpPr>
        <p:spPr>
          <a:xfrm>
            <a:off x="0" y="6581001"/>
            <a:ext cx="1255472" cy="276999"/>
          </a:xfrm>
          <a:prstGeom prst="rect">
            <a:avLst/>
          </a:prstGeom>
          <a:noFill/>
        </p:spPr>
        <p:txBody>
          <a:bodyPr wrap="none" rtlCol="0">
            <a:spAutoFit/>
          </a:bodyPr>
          <a:lstStyle/>
          <a:p>
            <a:r>
              <a:rPr lang="en-US" sz="1200" dirty="0" smtClean="0"/>
              <a:t>Liu et al., 2007</a:t>
            </a:r>
            <a:endParaRPr lang="en-US" sz="1200" dirty="0"/>
          </a:p>
        </p:txBody>
      </p:sp>
    </p:spTree>
    <p:extLst>
      <p:ext uri="{BB962C8B-B14F-4D97-AF65-F5344CB8AC3E}">
        <p14:creationId xmlns:p14="http://schemas.microsoft.com/office/powerpoint/2010/main" val="394201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xmlns:a14="http://schemas.microsoft.com/office/drawing/2010/main">
        <mc:Choice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7616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10434</TotalTime>
  <Words>1647</Words>
  <Application>Microsoft Office PowerPoint</Application>
  <PresentationFormat>On-screen Show (4:3)</PresentationFormat>
  <Paragraphs>206</Paragraphs>
  <Slides>25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Nauman et al., 2015</vt:lpstr>
      <vt:lpstr>Brungard et al., 2015</vt:lpstr>
      <vt:lpstr>Two Most Common Tree-based Models in R</vt:lpstr>
      <vt:lpstr>rpart algorithm</vt:lpstr>
      <vt:lpstr>rpart – Classification Trees</vt:lpstr>
      <vt:lpstr>rpart – Regression Trees</vt:lpstr>
      <vt:lpstr>Internal Validation: Confusion Matrix</vt:lpstr>
      <vt:lpstr>Confusion Matrix: Nauman et al., 2015</vt:lpstr>
      <vt:lpstr>EXERCISE: rpart</vt:lpstr>
      <vt:lpstr>Summary - rpart</vt:lpstr>
      <vt:lpstr>randomForest algorithm</vt:lpstr>
      <vt:lpstr>Variable Importance</vt:lpstr>
      <vt:lpstr>Regression Terms</vt:lpstr>
      <vt:lpstr>Variable Importance: Regression</vt:lpstr>
      <vt:lpstr>Classification Terms</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221</cp:revision>
  <dcterms:created xsi:type="dcterms:W3CDTF">2014-07-22T17:36:19Z</dcterms:created>
  <dcterms:modified xsi:type="dcterms:W3CDTF">2016-03-09T13:15:45Z</dcterms:modified>
</cp:coreProperties>
</file>